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2"/>
  </p:notesMasterIdLst>
  <p:sldIdLst>
    <p:sldId id="256" r:id="rId2"/>
    <p:sldId id="257" r:id="rId3"/>
    <p:sldId id="267" r:id="rId4"/>
    <p:sldId id="258" r:id="rId5"/>
    <p:sldId id="259" r:id="rId6"/>
    <p:sldId id="265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400" autoAdjust="0"/>
  </p:normalViewPr>
  <p:slideViewPr>
    <p:cSldViewPr>
      <p:cViewPr varScale="1">
        <p:scale>
          <a:sx n="56" d="100"/>
          <a:sy n="56" d="100"/>
        </p:scale>
        <p:origin x="15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79E7C-8749-4A85-8E25-E7C830AB2119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63D486-D2D2-4717-8DF5-BA08D3D41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20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Glycolysis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a cytoplasmic pathway which breaks down glucose into two three-carbon compounds and generates energy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Kumari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2018). Glycolysis takes place in 10 steps, five of which are in the preparatory phase and five are in the pay-off phase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Kumari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2018)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Phosphofructokinase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the rate-limiting enzyme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Kumari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2018). ATP is generated by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substrate-level phosphorylation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by high-energy compounds, such as 1,3-bisphosphoglycerate and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phosphoenolpyruvate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Kumari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2018). During glycolysis, </a:t>
            </a:r>
            <a:r>
              <a:rPr lang="en-US" dirty="0"/>
              <a:t>Hexokinase catalyzes</a:t>
            </a:r>
            <a:r>
              <a:rPr lang="en-US" baseline="0" dirty="0"/>
              <a:t> the addition of a phosphate group to glucose from ATP, resulting in glucose-6-phosphate and ADP (</a:t>
            </a:r>
            <a:r>
              <a:rPr lang="en-US" baseline="0" dirty="0" err="1"/>
              <a:t>Sagar</a:t>
            </a:r>
            <a:r>
              <a:rPr lang="en-US" baseline="0" dirty="0"/>
              <a:t>, 2019). The enzyme uses magnesium as a cofactor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help shield the negative charges from the phosphate groups on the ATP molecule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The second reaction of glycolysis is the rearrangement of glucose 6-phosphate (G6P) into fructose 6-phosphate (F6P) by glucose phosphate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isomerase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In the third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step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glycolysis, phosphofructokinase-1, with magnesium as a cofactor, changes fructose 6-phosphate into fructose 1,6-bisphosphate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In the fourth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step,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ldolase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splits fructose 1, 6-bisphosphate into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dihydroxyacetone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phosphate  (DHAP) and glyceraldehyde 3-phosphate (GAP)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Next,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enzyme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triosephosphate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isomerase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rapidly inter- converts the molecules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dihydroxyacetone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phosphate (DHAP) and glyceraldehyde 3-phosphate (GAP), leaving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GAP to be used in the next step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In step 6, 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lyceraldehyde-3-phosphate dehydrogenase (GAPDH) dehydrogenates and adds an inorganic phosphate to glyceraldehyde 3-phosphate, producing 1,3-bisphosphoglycerate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Phosphoglycerate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kinase then transfers a phosphate group from 1,3-bisphosphoglycerate to ADP to form ATP and 3-phosphoglycerate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Subsequently,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phosphoglycero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relocates the P from 3-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phosphoglycerate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the 3rd carbon to the 2nd carbon to form 2-phosphoglycerate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Next,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enolase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removes a molecule of water from 2-phosphoglycerate to form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phosphoenolpyruvic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acid (PEP)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</a:t>
            </a:r>
            <a:r>
              <a:rPr lang="en-US" dirty="0"/>
              <a:t>In the final step of</a:t>
            </a:r>
            <a:r>
              <a:rPr lang="en-US" baseline="0" dirty="0"/>
              <a:t> glycolysis, pyruvate kinase catalyzes the transfer of a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phosphate group attached to the 2′ carbon of the PEP to a molecule of ADP, yielding ATP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pyruvate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D486-D2D2-4717-8DF5-BA08D3D41D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82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aseline="0" dirty="0"/>
              <a:t> glycolytic pathway has three reactions that are highly exergonic and are therefore irreversible (</a:t>
            </a:r>
            <a:r>
              <a:rPr lang="en-US" baseline="0" dirty="0" err="1"/>
              <a:t>Melkonian</a:t>
            </a:r>
            <a:r>
              <a:rPr lang="en-US" baseline="0" dirty="0"/>
              <a:t> et al, 2020). </a:t>
            </a:r>
            <a:r>
              <a:rPr lang="en-US" dirty="0"/>
              <a:t>Hexokinase catalyzes</a:t>
            </a:r>
            <a:r>
              <a:rPr lang="en-US" baseline="0" dirty="0"/>
              <a:t> the addition of a phosphate group to glucose from ATP, resulting in glucose-6-phosphate and ADP (</a:t>
            </a:r>
            <a:r>
              <a:rPr lang="en-US" baseline="0" dirty="0" err="1"/>
              <a:t>Sagar</a:t>
            </a:r>
            <a:r>
              <a:rPr lang="en-US" baseline="0" dirty="0"/>
              <a:t>, 2019). The enzyme uses magnesium as a cofactor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help shield the negative charges from the phosphate groups on the ATP molecule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In the second irreversible reaction of glycolysis, phosphofructokinase-1, with magnesium as a cofactor, changes fructose 6-phosphate into fructose 1,6-bisphosphate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</a:t>
            </a:r>
            <a:endParaRPr lang="en-US" dirty="0"/>
          </a:p>
          <a:p>
            <a:r>
              <a:rPr lang="en-US" dirty="0"/>
              <a:t>In the final step of</a:t>
            </a:r>
            <a:r>
              <a:rPr lang="en-US" baseline="0" dirty="0"/>
              <a:t> glycolysis, pyruvate kinase catalyzes the transfer of a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phosphate group attached to the 2′ carbon of the PEP to a molecule of ADP, yielding ATP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pyruvate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Sagar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2019).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D486-D2D2-4717-8DF5-BA08D3D41D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28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Gluconeogenesis is the pathway by which glucose is formed from non-hexose precursors such as glycerol, lactate, pyruvate, and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glucogenic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amino acids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The major substrates of gluconeogenesis are lactate, glycerol, and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glucogenic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amino acids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Lactate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generated from anaerobic glycolysis and gets shunted to the liver, where it can be converted back to glucose through gluconeogenesis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al, 2020)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Glycerol is formed from the breakdown of triglycerides in adipose tissue and transported to the liver where it is converted to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dihydroxyacetone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phosphate, a glycolytic intermediate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Glucogenic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amino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acids enter gluconeogenesis through the Citric Acid Cycle where they are converted into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oxaloacetate, the substrate for the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gluconeogenic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enzyme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PEP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Carboxykinase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mitochondrion, pyruvate is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carboxylated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form oxaloacetate via the enzyme pyruvate carboxylase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cytosol, oxaloacetate is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decarboxylated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rearranged to form 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phosphoenolpyruvate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(PEP) via the enzyme PEP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carboxykinase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PEP is hydrated to form 2-phosphoglycerate, which is then converted to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3-phosphoglycerate via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phosphoglycerate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mutase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then to 1,3-bisphosphoglycerate through a reaction catalyzed by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phosphoglycerate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kinase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1,3-bisphosphoglycerate is reduced to glyceraldehyde 3-phosphate via glyceraldehyde 3-phosphate dehydrogenase, and this substrate is converted to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dihydroxyacetone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phosphate via triose phosphate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isomerase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2020)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Aldolase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catalyzes the combination of 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lyceraldehyde 3-phosphate and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dihydroxyacetone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phosphate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form fructose 1,6-bisphosphate, which is dephosphorylated to form fructose 6-phosphate via the enzyme fructose 1,6-bisphosphatase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Fructose 6-phosphate is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converted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glucose 6-phosphate via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phosphohexose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isomerase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lucose 6-phosphate is then dephosphorylated by glucose 6-phosphatase to form glucose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Gluconeogenesis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 several enzymes of the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glycolysis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with the exception of enzymes of the irreversible steps namely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pyruvate kinase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6-phosphofructokinase, and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hexokinase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Bhagavan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&amp; Ha, 2011).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pyruvate carboxylase, PEP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carboxykinase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fructose 1,6-bisphosphatase, and glucose 6-phosphatase are not present in all cell types, gluconeogenesis can only occur in specific tissues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 In humans, gluconeogenesis takes place primarily in the liver and, to a lesser extent, the renal cortex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D486-D2D2-4717-8DF5-BA08D3D41D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17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Gluconeogenesis can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 seen 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reversal of glycolysis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However, to bypass the three highly exergonic (and essentially irreversible) steps of glycolysis, gluconeogenesis utilizes four unique enzymes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are unique to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gluconeogenesis, which are: are pyruvate carboxylase, PEP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carboxykinase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fructose 1,6-bisphosphatase, and glucose 6-phosphatase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el, 2020). Pyruvate carboxylase catalyzes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c</a:t>
            </a:r>
            <a:r>
              <a:rPr lang="en-US" sz="1200" dirty="0"/>
              <a:t>arboxylation of pyruvate to form oxaloacetate, which is the first step that</a:t>
            </a:r>
            <a:r>
              <a:rPr lang="en-US" sz="1200" baseline="0" dirty="0"/>
              <a:t> 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required to bypass the irreversible reaction catalyzed by the glycolytic enzyme pyruvate kinase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The second step to bypass this enzyme is the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</a:t>
            </a:r>
            <a:r>
              <a:rPr lang="en-US" sz="1200" dirty="0"/>
              <a:t>ecarboxylation and rearrangement of oxaloacetate to form </a:t>
            </a:r>
            <a:r>
              <a:rPr lang="en-US" sz="1200" dirty="0" err="1"/>
              <a:t>phosphoenolpyruvate</a:t>
            </a:r>
            <a:r>
              <a:rPr lang="en-US" sz="1200" dirty="0"/>
              <a:t> by PEP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Carboxykinase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</a:t>
            </a:r>
            <a:r>
              <a:rPr lang="en-US" sz="1200" dirty="0" err="1"/>
              <a:t>ephosphorylation</a:t>
            </a:r>
            <a:r>
              <a:rPr lang="en-US" sz="1200" dirty="0"/>
              <a:t> of Fructose-1,6-bisphosphate to fructose-6-phosphate by fructose-1,6-</a:t>
            </a:r>
            <a:r>
              <a:rPr lang="en-US" sz="1200" baseline="0" dirty="0"/>
              <a:t> </a:t>
            </a:r>
            <a:r>
              <a:rPr lang="en-US" sz="1200" baseline="0" dirty="0" err="1"/>
              <a:t>bisphosphatase</a:t>
            </a:r>
            <a:r>
              <a:rPr lang="en-US" sz="1200" baseline="0" dirty="0"/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bypasses the irreversible reaction catalyzed by the glycolytic enzyme phosphofructokinase-1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Lastly,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</a:t>
            </a:r>
            <a:r>
              <a:rPr lang="en-US" sz="1200" dirty="0" err="1"/>
              <a:t>ephosphorylation</a:t>
            </a:r>
            <a:r>
              <a:rPr lang="en-US" sz="1200" dirty="0"/>
              <a:t> of glucose-6-phosphate by glucose-6-phosphatase</a:t>
            </a:r>
            <a:r>
              <a:rPr lang="en-US" sz="1200" baseline="0" dirty="0"/>
              <a:t> </a:t>
            </a:r>
            <a:r>
              <a:rPr lang="en-US" sz="1200" dirty="0"/>
              <a:t>to form glucose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bypasses the irreversible reaction catalyzed by the glycolytic enzyme hexokinase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D486-D2D2-4717-8DF5-BA08D3D41D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25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Pyruvate</a:t>
            </a:r>
            <a:r>
              <a:rPr lang="en-US" baseline="0" dirty="0"/>
              <a:t> carboxylase is a biotin-dependent mitochondrial enzyme that </a:t>
            </a:r>
            <a:r>
              <a:rPr lang="en-US" sz="1200" baseline="0" dirty="0"/>
              <a:t>c</a:t>
            </a:r>
            <a:r>
              <a:rPr lang="en-US" sz="1200" dirty="0"/>
              <a:t>atalyzes the conversion of pyruvate to oxaloacetate (Rosenberg</a:t>
            </a:r>
            <a:r>
              <a:rPr lang="en-US" sz="1200" baseline="0" dirty="0"/>
              <a:t> &amp; </a:t>
            </a:r>
            <a:r>
              <a:rPr lang="en-US" sz="1200" baseline="0" dirty="0" err="1"/>
              <a:t>Pascual</a:t>
            </a:r>
            <a:r>
              <a:rPr lang="en-US" sz="1200" baseline="0" dirty="0"/>
              <a:t>, 2020).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PC requires magnesium or manganese and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acetyl-CoA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to perform its function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Koren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Palladino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2016). Acetyl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CoA is a positive allosteric regulator of the enzyme (Hanson &amp; Owen, 2013).</a:t>
            </a:r>
            <a:endParaRPr lang="en-US" sz="1200" dirty="0"/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enzyme is critical for both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gluconeogenesis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fatty acid synthesis,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since it provides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oxalacetate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is a precursor of malate and citrate, two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citric acid cycle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intermediates that leave the mitochondria as part of biosynthetic processes (Hanson &amp; Owen, 2013).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PC is generally considered an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anaplerotic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enzyme since it functions to replace the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oxalacetate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is reduced to malate in the citric acid cycle and used in the synthesis of glucose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(Hanson &amp; Owen, 2013).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PC deficiency can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cause various forms of lactic acidosis which presents as moderate, severe or episodic acidosis (</a:t>
            </a:r>
            <a:r>
              <a:rPr lang="en-US" sz="1200" dirty="0"/>
              <a:t>Rosenberg</a:t>
            </a:r>
            <a:r>
              <a:rPr lang="en-US" sz="1200" baseline="0" dirty="0"/>
              <a:t> &amp; </a:t>
            </a:r>
            <a:r>
              <a:rPr lang="en-US" sz="1200" baseline="0" dirty="0" err="1"/>
              <a:t>Pascual</a:t>
            </a:r>
            <a:r>
              <a:rPr lang="en-US" sz="1200" baseline="0" dirty="0"/>
              <a:t>, 2020).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D486-D2D2-4717-8DF5-BA08D3D41D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60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PEP </a:t>
            </a:r>
            <a:r>
              <a:rPr lang="en-US" dirty="0" err="1"/>
              <a:t>Carboxykinase</a:t>
            </a:r>
            <a:r>
              <a:rPr lang="en-US" dirty="0"/>
              <a:t> exists in cytosolic PEPCK-C</a:t>
            </a:r>
            <a:r>
              <a:rPr lang="en-US" baseline="0" dirty="0"/>
              <a:t> (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encoded by PCK1 gene) and mitochondrial PEPCK-M (encoded by PCK2 gene)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paralogues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Koren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Palladino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2016). The cytosolic PEPCK catalyzes the decarboxylation and rearrangement of oxaloacetate to form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phosphoenolpyruvate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CO2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PEP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carboxykinase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requires GTP as an activating molecule and magnesium ion as a cofactor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PEPCK is a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cataplerotic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enzyme, since it removes citric acid cycle anions that could accumulate when the carbon skeletons of amino acids enter the mitochondria for further metabolism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(Hanson &amp; Owen, 2013).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Thus,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anaplerosis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balanced by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cataplerosis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insure the appropriate level of citric acid cycle anions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(Hanson &amp; Owen, 2013).</a:t>
            </a:r>
            <a:endParaRPr lang="en-US" i="0" dirty="0"/>
          </a:p>
          <a:p>
            <a:r>
              <a:rPr lang="en-US" dirty="0"/>
              <a:t>Patients with PEP </a:t>
            </a:r>
            <a:r>
              <a:rPr lang="en-US" dirty="0" err="1"/>
              <a:t>Carboxykinase</a:t>
            </a:r>
            <a:r>
              <a:rPr lang="en-US" baseline="0" dirty="0"/>
              <a:t> deficiency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 with episodes of hypoglycemia accompanied by elevated levels of lactate and consequent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lactic acidosis (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Koren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Palladino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2016)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D486-D2D2-4717-8DF5-BA08D3D41D4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27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Fructose-1,6-biphosphatase is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cytosolic enzyme found as a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homotetramer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mammalian liver (Hanson &amp; Owen, 2013).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Fructose 1,6-bisphosphate is dephosphorylated to form fructose 6-phosphate via fructose 1,6-bisphosphatase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The enzyme is regulated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allosterically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by a number of small molecules including AMP and fructose-2,6-phosphate, which are negative regulators, and ATP that is a positive regulator. The enzyme is also covalently modified by phosphorylation by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protein kinase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A, which decreases its activity. (Hanson &amp; Owen, 2013).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FBPase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deficiency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impairs the formation of glucose from lactate, glycerol, and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gluconeogenic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amino acids such as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alanine,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resulting in symptoms such as lactic acidosis and ketoacidosis (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Sperling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D486-D2D2-4717-8DF5-BA08D3D41D4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44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G6Pase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present in the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endoplasmic reticulum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of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gluconeogenetic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tissues such 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liver,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kidney cortex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small intestine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(Hanson &amp; Owen, 2013). The enzyme catalyzes the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dephosphorylation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glucose 6-phosphate to form glucose, after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phosphohexose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isomerase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converts fructose-6-phosphate to glucose 6-phosphate.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Melkonian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al, 2020). This is the last step in gluconeogenesis. G6Pase is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allosterically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regulated by the concentrations of glucose-6-phosphate, which are influenced by hormones.</a:t>
            </a:r>
          </a:p>
          <a:p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Severe forms of G6Pase deficiency result in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Von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Gierke's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disease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where glucose generates by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glycogenolysis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or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gluconeogenesis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not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released by the liver into the bloodstream (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2007). The hypoglycemia that is produced causes an excess of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free fatty acids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to be released, leading to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ketosis, hyperlipidemia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(tendon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xanthomas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prolonged 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prothrombin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time (due to platelet abnormalities), and 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hyperuricemia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(gout)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Pelley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2007).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63D486-D2D2-4717-8DF5-BA08D3D41D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9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3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08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6831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59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8943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640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55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9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51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38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47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00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0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91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1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D2F9B-CE50-468E-9A82-0979CF36F544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E074FA4-4DEF-4E56-8C33-BC21E61CD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87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icrobiologyinfo.com/glycolysis-10-steps-explained-steps-by-steps-with-diagram/" TargetMode="External"/><Relationship Id="rId2" Type="http://schemas.openxmlformats.org/officeDocument/2006/relationships/hyperlink" Target="https://www.ncbi.nlm.nih.gov/books/NBK541119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066801"/>
            <a:ext cx="7467600" cy="266699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/>
              <a:t>Enzymes in Gluconeogenesis that bypass Irreversible Glycolysis Reactions.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4038600"/>
            <a:ext cx="6019800" cy="16002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Student’s Name</a:t>
            </a:r>
          </a:p>
          <a:p>
            <a:pPr algn="ctr"/>
            <a:r>
              <a:rPr lang="en-US" sz="2400" b="1" dirty="0">
                <a:solidFill>
                  <a:srgbClr val="0070C0"/>
                </a:solidFill>
              </a:rPr>
              <a:t>Institutional Affiliations</a:t>
            </a:r>
          </a:p>
          <a:p>
            <a:pPr algn="ctr"/>
            <a:r>
              <a:rPr lang="en-US" sz="2400" b="1" dirty="0">
                <a:solidFill>
                  <a:srgbClr val="0070C0"/>
                </a:solidFill>
              </a:rPr>
              <a:t>Date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2521887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2390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>
                <a:solidFill>
                  <a:srgbClr val="002060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7772400" cy="6019800"/>
          </a:xfrm>
        </p:spPr>
        <p:txBody>
          <a:bodyPr>
            <a:noAutofit/>
          </a:bodyPr>
          <a:lstStyle/>
          <a:p>
            <a:r>
              <a:rPr lang="en-US" sz="1600" dirty="0" err="1">
                <a:latin typeface="Century Gothic" panose="020B0502020202020204" pitchFamily="34" charset="0"/>
              </a:rPr>
              <a:t>Bhagavan</a:t>
            </a:r>
            <a:r>
              <a:rPr lang="en-US" sz="1600" dirty="0">
                <a:latin typeface="Century Gothic" panose="020B0502020202020204" pitchFamily="34" charset="0"/>
              </a:rPr>
              <a:t>, N. V., &amp; Ha, C. E. (2011). </a:t>
            </a:r>
            <a:r>
              <a:rPr lang="en-US" sz="1600" i="1" dirty="0">
                <a:latin typeface="Century Gothic" panose="020B0502020202020204" pitchFamily="34" charset="0"/>
              </a:rPr>
              <a:t>Essentials of medical biochemistry: with clinical cases</a:t>
            </a:r>
            <a:r>
              <a:rPr lang="en-US" sz="1600" dirty="0">
                <a:latin typeface="Century Gothic" panose="020B0502020202020204" pitchFamily="34" charset="0"/>
              </a:rPr>
              <a:t>. Academic Press.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Hanson, R., &amp; Owen, O. in </a:t>
            </a:r>
            <a:r>
              <a:rPr lang="en-US" sz="1600" dirty="0" err="1">
                <a:latin typeface="Century Gothic" panose="020B0502020202020204" pitchFamily="34" charset="0"/>
              </a:rPr>
              <a:t>Lennarz</a:t>
            </a:r>
            <a:r>
              <a:rPr lang="en-US" sz="1600" dirty="0">
                <a:latin typeface="Century Gothic" panose="020B0502020202020204" pitchFamily="34" charset="0"/>
              </a:rPr>
              <a:t>, W. J., &amp; Lane, M. D. (2013). </a:t>
            </a:r>
            <a:r>
              <a:rPr lang="en-US" sz="1600" i="1" dirty="0">
                <a:latin typeface="Century Gothic" panose="020B0502020202020204" pitchFamily="34" charset="0"/>
              </a:rPr>
              <a:t>Encyclopedia of biological chemistry</a:t>
            </a:r>
            <a:r>
              <a:rPr lang="en-US" sz="1600" dirty="0">
                <a:latin typeface="Century Gothic" panose="020B0502020202020204" pitchFamily="34" charset="0"/>
              </a:rPr>
              <a:t>. Academic Press.</a:t>
            </a:r>
          </a:p>
          <a:p>
            <a:r>
              <a:rPr lang="en-US" sz="1600" dirty="0" err="1">
                <a:latin typeface="Century Gothic" panose="020B0502020202020204" pitchFamily="34" charset="0"/>
              </a:rPr>
              <a:t>Koren</a:t>
            </a:r>
            <a:r>
              <a:rPr lang="en-US" sz="1600" dirty="0">
                <a:latin typeface="Century Gothic" panose="020B0502020202020204" pitchFamily="34" charset="0"/>
              </a:rPr>
              <a:t>, D., &amp; </a:t>
            </a:r>
            <a:r>
              <a:rPr lang="en-US" sz="1600" dirty="0" err="1">
                <a:latin typeface="Century Gothic" panose="020B0502020202020204" pitchFamily="34" charset="0"/>
              </a:rPr>
              <a:t>Palladino</a:t>
            </a:r>
            <a:r>
              <a:rPr lang="en-US" sz="1600" dirty="0">
                <a:latin typeface="Century Gothic" panose="020B0502020202020204" pitchFamily="34" charset="0"/>
              </a:rPr>
              <a:t>, A. (2016). Hypoglycemia. In </a:t>
            </a:r>
            <a:r>
              <a:rPr lang="en-US" sz="1600" i="1" dirty="0">
                <a:latin typeface="Century Gothic" panose="020B0502020202020204" pitchFamily="34" charset="0"/>
              </a:rPr>
              <a:t>Genetic Diagnosis of Endocrine Disorders</a:t>
            </a:r>
            <a:r>
              <a:rPr lang="en-US" sz="1600" dirty="0">
                <a:latin typeface="Century Gothic" panose="020B0502020202020204" pitchFamily="34" charset="0"/>
              </a:rPr>
              <a:t> (pp. 31-75). Academic Press.</a:t>
            </a:r>
          </a:p>
          <a:p>
            <a:r>
              <a:rPr lang="en-US" sz="1600" dirty="0" err="1">
                <a:latin typeface="Century Gothic" panose="020B0502020202020204" pitchFamily="34" charset="0"/>
              </a:rPr>
              <a:t>Kumari</a:t>
            </a:r>
            <a:r>
              <a:rPr lang="en-US" sz="1600" dirty="0">
                <a:latin typeface="Century Gothic" panose="020B0502020202020204" pitchFamily="34" charset="0"/>
              </a:rPr>
              <a:t>, A. (2018). –Glycolysis. </a:t>
            </a:r>
            <a:r>
              <a:rPr lang="en-US" sz="1600" i="1" dirty="0">
                <a:latin typeface="Century Gothic" panose="020B0502020202020204" pitchFamily="34" charset="0"/>
              </a:rPr>
              <a:t>Sweet Biochemistry</a:t>
            </a:r>
            <a:r>
              <a:rPr lang="en-US" sz="1600" dirty="0">
                <a:latin typeface="Century Gothic" panose="020B0502020202020204" pitchFamily="34" charset="0"/>
              </a:rPr>
              <a:t>.</a:t>
            </a:r>
          </a:p>
          <a:p>
            <a:r>
              <a:rPr lang="en-US" sz="1600" dirty="0" err="1">
                <a:latin typeface="Century Gothic" panose="020B0502020202020204" pitchFamily="34" charset="0"/>
              </a:rPr>
              <a:t>Melkonian</a:t>
            </a:r>
            <a:r>
              <a:rPr lang="en-US" sz="1600" dirty="0">
                <a:latin typeface="Century Gothic" panose="020B0502020202020204" pitchFamily="34" charset="0"/>
              </a:rPr>
              <a:t> , A., </a:t>
            </a:r>
            <a:r>
              <a:rPr lang="en-US" sz="1600" dirty="0" err="1">
                <a:latin typeface="Century Gothic" panose="020B0502020202020204" pitchFamily="34" charset="0"/>
              </a:rPr>
              <a:t>Asuka</a:t>
            </a:r>
            <a:r>
              <a:rPr lang="en-US" sz="1600" dirty="0">
                <a:latin typeface="Century Gothic" panose="020B0502020202020204" pitchFamily="34" charset="0"/>
              </a:rPr>
              <a:t>, E., </a:t>
            </a:r>
            <a:r>
              <a:rPr lang="en-US" sz="1600" dirty="0" err="1">
                <a:latin typeface="Century Gothic" panose="020B0502020202020204" pitchFamily="34" charset="0"/>
              </a:rPr>
              <a:t>Schury</a:t>
            </a:r>
            <a:r>
              <a:rPr lang="en-US" sz="1600" dirty="0">
                <a:latin typeface="Century Gothic" panose="020B0502020202020204" pitchFamily="34" charset="0"/>
              </a:rPr>
              <a:t>, M. (2020). Physiology, Gluconeogenesis. [Updated 2020 May 24]. </a:t>
            </a:r>
            <a:r>
              <a:rPr lang="en-US" sz="1600" i="1" dirty="0" err="1">
                <a:latin typeface="Century Gothic" panose="020B0502020202020204" pitchFamily="34" charset="0"/>
              </a:rPr>
              <a:t>StatPearls</a:t>
            </a:r>
            <a:r>
              <a:rPr lang="en-US" sz="1600" dirty="0">
                <a:latin typeface="Century Gothic" panose="020B0502020202020204" pitchFamily="34" charset="0"/>
              </a:rPr>
              <a:t>. Treasure Island (FL): </a:t>
            </a:r>
            <a:r>
              <a:rPr lang="en-US" sz="1600" dirty="0" err="1">
                <a:latin typeface="Century Gothic" panose="020B0502020202020204" pitchFamily="34" charset="0"/>
              </a:rPr>
              <a:t>StatPearls</a:t>
            </a:r>
            <a:r>
              <a:rPr lang="en-US" sz="1600" dirty="0">
                <a:latin typeface="Century Gothic" panose="020B0502020202020204" pitchFamily="34" charset="0"/>
              </a:rPr>
              <a:t> Publishing; 2021 Jan-. Available from: </a:t>
            </a:r>
            <a:r>
              <a:rPr lang="en-US" sz="1600" dirty="0">
                <a:latin typeface="Century Gothic" panose="020B0502020202020204" pitchFamily="34" charset="0"/>
                <a:hlinkClick r:id="rId2"/>
              </a:rPr>
              <a:t>https://www.ncbi.nlm.nih.gov/books/NBK541119/</a:t>
            </a:r>
            <a:endParaRPr lang="en-US" sz="1600" dirty="0">
              <a:latin typeface="Century Gothic" panose="020B0502020202020204" pitchFamily="34" charset="0"/>
            </a:endParaRPr>
          </a:p>
          <a:p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Pelley, J. W. (2007). 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Elsevier's Integrated Biochemistry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. Mosby.</a:t>
            </a:r>
          </a:p>
          <a:p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Rosenberg, R. N., &amp; Pascual, J. M. (Eds.). (2020). 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Rosenberg's Molecular and Genetic Basis of Neurological and Psychiatric Disease: Volume 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. Academic press.</a:t>
            </a:r>
          </a:p>
          <a:p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Sagar, A. (2019). Glycolysis Explained in 10 Easy Steps.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Microbiology Info.com.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hlinkClick r:id="rId3"/>
              </a:rPr>
              <a:t>https://microbiologyinfo.com/glycolysis-10-steps-explained-steps-by-steps-with-diagram/</a:t>
            </a:r>
            <a:endParaRPr lang="en-US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Sperling, M. A. (2014). 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Pediatric Endocrinology E-Book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. Elsevier Health Sciences.</a:t>
            </a:r>
            <a:endParaRPr lang="en-US" sz="1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895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73914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u="sng" dirty="0">
                <a:solidFill>
                  <a:srgbClr val="002060"/>
                </a:solidFill>
              </a:rPr>
              <a:t>Glycolysis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68580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Glucose broken down to pyruvate, ATP ,NADH, H+</a:t>
            </a:r>
          </a:p>
          <a:p>
            <a:r>
              <a:rPr lang="en-US" sz="2800" dirty="0"/>
              <a:t>10 step process catalyzed by cytosolic enzymes.</a:t>
            </a:r>
          </a:p>
          <a:p>
            <a:r>
              <a:rPr lang="en-US" sz="2800" dirty="0"/>
              <a:t>5 initial preparatory steps, 5 final pay-off steps.</a:t>
            </a:r>
          </a:p>
          <a:p>
            <a:r>
              <a:rPr lang="en-US" sz="2800" dirty="0"/>
              <a:t>Phosphofructokinase reaction is the rate-limiting step.</a:t>
            </a:r>
          </a:p>
          <a:p>
            <a:r>
              <a:rPr lang="en-US" sz="2800" dirty="0"/>
              <a:t>ATP is generated from </a:t>
            </a:r>
            <a:r>
              <a:rPr lang="en-US" sz="2800" dirty="0" err="1"/>
              <a:t>Phosphoenolpyruvate</a:t>
            </a:r>
            <a:r>
              <a:rPr lang="en-US" sz="2800" dirty="0"/>
              <a:t> and 1,3-bisphosphoglycerate.</a:t>
            </a:r>
          </a:p>
          <a:p>
            <a:r>
              <a:rPr lang="en-US" sz="2800" dirty="0"/>
              <a:t>Enzymes unique to glycolysis: Hexokinase, Pyruvate Kinase, Phosphofructokinase-1</a:t>
            </a:r>
          </a:p>
        </p:txBody>
      </p:sp>
    </p:spTree>
    <p:extLst>
      <p:ext uri="{BB962C8B-B14F-4D97-AF65-F5344CB8AC3E}">
        <p14:creationId xmlns:p14="http://schemas.microsoft.com/office/powerpoint/2010/main" val="2949181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7239000" cy="68580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dirty="0">
                <a:solidFill>
                  <a:srgbClr val="002060"/>
                </a:solidFill>
              </a:rPr>
              <a:t>Irreversible reactions of glycolysis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7620000" cy="5867400"/>
          </a:xfrm>
        </p:spPr>
        <p:txBody>
          <a:bodyPr>
            <a:normAutofit/>
          </a:bodyPr>
          <a:lstStyle/>
          <a:p>
            <a:r>
              <a:rPr lang="en-US" sz="2400" dirty="0"/>
              <a:t>Glycolysis has 3 irreversible reactions that are bypassed in gluconeogenesis.</a:t>
            </a:r>
          </a:p>
          <a:p>
            <a:r>
              <a:rPr lang="en-US" sz="2400" dirty="0"/>
              <a:t>The reactions are catalyzed by enzymes unique to glycolysis.</a:t>
            </a:r>
          </a:p>
          <a:p>
            <a:r>
              <a:rPr lang="en-US" sz="2400" dirty="0"/>
              <a:t>These are : Hexokinase, Pyruvate Kinase, Phosphofructokinase-1.</a:t>
            </a:r>
          </a:p>
          <a:p>
            <a:r>
              <a:rPr lang="en-US" sz="2400" dirty="0"/>
              <a:t>The 3 reactions are: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/>
              <a:t>conversion of D-glucose into glucose-6-phosphate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/>
              <a:t>Conversion of fructose 6-phosphate into fructose 1,6-bisphosphate.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/>
              <a:t>Conversion of </a:t>
            </a:r>
            <a:r>
              <a:rPr lang="en-US" sz="2400" dirty="0" err="1"/>
              <a:t>phosphoenolpyruvate</a:t>
            </a:r>
            <a:r>
              <a:rPr lang="en-US" sz="2400" dirty="0"/>
              <a:t> (PEP) to pyruvate.</a:t>
            </a:r>
          </a:p>
        </p:txBody>
      </p:sp>
    </p:spTree>
    <p:extLst>
      <p:ext uri="{BB962C8B-B14F-4D97-AF65-F5344CB8AC3E}">
        <p14:creationId xmlns:p14="http://schemas.microsoft.com/office/powerpoint/2010/main" val="242782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200"/>
            <a:ext cx="7315200" cy="762000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>
                <a:solidFill>
                  <a:srgbClr val="002060"/>
                </a:solidFill>
              </a:rPr>
              <a:t>Gluconeogenesis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914400"/>
            <a:ext cx="7391400" cy="5791200"/>
          </a:xfrm>
        </p:spPr>
        <p:txBody>
          <a:bodyPr>
            <a:normAutofit/>
          </a:bodyPr>
          <a:lstStyle/>
          <a:p>
            <a:r>
              <a:rPr lang="en-US" sz="2400" dirty="0"/>
              <a:t>De novo synthesis of glucose from non-hexose precursors.</a:t>
            </a:r>
          </a:p>
          <a:p>
            <a:r>
              <a:rPr lang="en-US" sz="2400" dirty="0"/>
              <a:t>Occurs in the mitochondria and cytosol.</a:t>
            </a:r>
          </a:p>
          <a:p>
            <a:r>
              <a:rPr lang="en-US" sz="2400" dirty="0"/>
              <a:t>Takes place in liver and renal cortex.</a:t>
            </a:r>
          </a:p>
          <a:p>
            <a:r>
              <a:rPr lang="en-US" sz="2400" dirty="0"/>
              <a:t>Major substrates are: lactate, glycerol, amino acids.</a:t>
            </a:r>
          </a:p>
          <a:p>
            <a:r>
              <a:rPr lang="en-US" sz="2400" dirty="0"/>
              <a:t>Shares glycolytic enzymes except pyruvate kinase, 6-phosphofructokinase, and hexokinase.</a:t>
            </a:r>
          </a:p>
          <a:p>
            <a:r>
              <a:rPr lang="en-US" sz="2400" dirty="0"/>
              <a:t>Unique enzymes include PC, PEPCK, </a:t>
            </a:r>
            <a:r>
              <a:rPr lang="en-US" sz="2400" dirty="0" err="1"/>
              <a:t>FBPase</a:t>
            </a:r>
            <a:r>
              <a:rPr lang="en-US" sz="2400" dirty="0"/>
              <a:t>, and G6Pase.</a:t>
            </a:r>
          </a:p>
        </p:txBody>
      </p:sp>
    </p:spTree>
    <p:extLst>
      <p:ext uri="{BB962C8B-B14F-4D97-AF65-F5344CB8AC3E}">
        <p14:creationId xmlns:p14="http://schemas.microsoft.com/office/powerpoint/2010/main" val="2075086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7239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u="sng" dirty="0"/>
              <a:t>Bypass Reactions in Gluconeogenesis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838200"/>
            <a:ext cx="7543800" cy="5791200"/>
          </a:xfrm>
        </p:spPr>
        <p:txBody>
          <a:bodyPr>
            <a:normAutofit/>
          </a:bodyPr>
          <a:lstStyle/>
          <a:p>
            <a:r>
              <a:rPr lang="en-US" sz="2400" dirty="0"/>
              <a:t>4 reactions in gluconeogenesis bypass the irreversible glycolytic reactions</a:t>
            </a:r>
          </a:p>
          <a:p>
            <a:r>
              <a:rPr lang="en-US" sz="2400" dirty="0"/>
              <a:t>The reactions bypassed are highly exergonic.</a:t>
            </a:r>
          </a:p>
          <a:p>
            <a:r>
              <a:rPr lang="en-US" sz="2400" dirty="0"/>
              <a:t>The unique bypass reactions are: 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/>
              <a:t>Carboxylation of pyruvate to form oxaloacetate.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/>
              <a:t>Decarboxylation and rearrangement of oxaloacetate to form </a:t>
            </a:r>
            <a:r>
              <a:rPr lang="en-US" sz="2400" dirty="0" err="1"/>
              <a:t>phosphoenolpyruvate</a:t>
            </a:r>
            <a:r>
              <a:rPr lang="en-US" sz="2400" dirty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 err="1"/>
              <a:t>Dephosphorylation</a:t>
            </a:r>
            <a:r>
              <a:rPr lang="en-US" sz="2400" dirty="0"/>
              <a:t> of Fructose-1,6-bisphosphate to fructose-6-phosphate.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 err="1"/>
              <a:t>Dephosphorylation</a:t>
            </a:r>
            <a:r>
              <a:rPr lang="en-US" sz="2400" dirty="0"/>
              <a:t> of glucose-6-phosphate to form glucose.</a:t>
            </a:r>
          </a:p>
        </p:txBody>
      </p:sp>
    </p:spTree>
    <p:extLst>
      <p:ext uri="{BB962C8B-B14F-4D97-AF65-F5344CB8AC3E}">
        <p14:creationId xmlns:p14="http://schemas.microsoft.com/office/powerpoint/2010/main" val="4067745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239000" cy="685800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>
                <a:solidFill>
                  <a:srgbClr val="002060"/>
                </a:solidFill>
              </a:rPr>
              <a:t>Pyruvate Carboxylase (PC)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914400"/>
            <a:ext cx="7543800" cy="5638800"/>
          </a:xfrm>
        </p:spPr>
        <p:txBody>
          <a:bodyPr>
            <a:normAutofit/>
          </a:bodyPr>
          <a:lstStyle/>
          <a:p>
            <a:r>
              <a:rPr lang="en-US" sz="2400" dirty="0"/>
              <a:t>Biotin-dependent mitochondrial enzyme.</a:t>
            </a:r>
          </a:p>
          <a:p>
            <a:r>
              <a:rPr lang="en-US" sz="2400" dirty="0"/>
              <a:t>Catalyzes the conversion of pyruvate to oxaloacetate</a:t>
            </a:r>
          </a:p>
          <a:p>
            <a:r>
              <a:rPr lang="en-US" sz="2400" dirty="0"/>
              <a:t>The reaction is ATP-dependent, releasing ADP and phosphate.</a:t>
            </a:r>
          </a:p>
          <a:p>
            <a:r>
              <a:rPr lang="en-US" sz="2400" dirty="0"/>
              <a:t>Requires Acetyl CoA, magnesium and manganese. </a:t>
            </a:r>
          </a:p>
          <a:p>
            <a:r>
              <a:rPr lang="en-US" sz="2400" dirty="0"/>
              <a:t>Important in both gluconeogenesis and </a:t>
            </a:r>
            <a:r>
              <a:rPr lang="en-US" sz="2400" dirty="0" err="1"/>
              <a:t>lipogenesis</a:t>
            </a:r>
            <a:r>
              <a:rPr lang="en-US" sz="2400" dirty="0"/>
              <a:t> in adipose.</a:t>
            </a:r>
          </a:p>
          <a:p>
            <a:r>
              <a:rPr lang="en-US" sz="2400" dirty="0"/>
              <a:t>Replaces oxaloacetate to be used in Citric Acid Cycle.</a:t>
            </a:r>
          </a:p>
          <a:p>
            <a:r>
              <a:rPr lang="en-US" sz="2400" dirty="0"/>
              <a:t>Enzyme deficiency results in lactic acidosis.</a:t>
            </a:r>
          </a:p>
        </p:txBody>
      </p:sp>
    </p:spTree>
    <p:extLst>
      <p:ext uri="{BB962C8B-B14F-4D97-AF65-F5344CB8AC3E}">
        <p14:creationId xmlns:p14="http://schemas.microsoft.com/office/powerpoint/2010/main" val="1012417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2390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>
                <a:solidFill>
                  <a:srgbClr val="002060"/>
                </a:solidFill>
              </a:rPr>
              <a:t>PEP </a:t>
            </a:r>
            <a:r>
              <a:rPr lang="en-US" sz="3200" b="1" u="sng" dirty="0" err="1">
                <a:solidFill>
                  <a:srgbClr val="002060"/>
                </a:solidFill>
              </a:rPr>
              <a:t>Carboxykinase</a:t>
            </a:r>
            <a:r>
              <a:rPr lang="en-US" sz="3200" b="1" u="sng" dirty="0">
                <a:solidFill>
                  <a:srgbClr val="002060"/>
                </a:solidFill>
              </a:rPr>
              <a:t> (PEPCK)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914400"/>
            <a:ext cx="7620000" cy="5791200"/>
          </a:xfrm>
        </p:spPr>
        <p:txBody>
          <a:bodyPr>
            <a:normAutofit/>
          </a:bodyPr>
          <a:lstStyle/>
          <a:p>
            <a:r>
              <a:rPr lang="en-US" sz="2400" dirty="0"/>
              <a:t>Found in both cytosol and mitochondria in cells.</a:t>
            </a:r>
          </a:p>
          <a:p>
            <a:r>
              <a:rPr lang="en-US" sz="2400" dirty="0"/>
              <a:t>Catalyzes the conversion of oxaloacetate to </a:t>
            </a:r>
            <a:r>
              <a:rPr lang="en-US" sz="2400" dirty="0" err="1"/>
              <a:t>phosphoenolpyruvate</a:t>
            </a:r>
            <a:r>
              <a:rPr lang="en-US" sz="2400" dirty="0"/>
              <a:t>. </a:t>
            </a:r>
          </a:p>
          <a:p>
            <a:r>
              <a:rPr lang="en-US" sz="2400" dirty="0"/>
              <a:t>Rate-limiting step in gluconeogenesis.</a:t>
            </a:r>
          </a:p>
          <a:p>
            <a:r>
              <a:rPr lang="en-US" sz="2400" dirty="0"/>
              <a:t>PEP </a:t>
            </a:r>
            <a:r>
              <a:rPr lang="en-US" sz="2400" dirty="0" err="1"/>
              <a:t>Carboxykinase</a:t>
            </a:r>
            <a:r>
              <a:rPr lang="en-US" sz="2400" dirty="0"/>
              <a:t> requires GTP and magnesium ions to function.</a:t>
            </a:r>
          </a:p>
          <a:p>
            <a:r>
              <a:rPr lang="en-US" sz="2400" dirty="0"/>
              <a:t>Removes citric acid cycle anions from the cytosol.</a:t>
            </a:r>
          </a:p>
          <a:p>
            <a:r>
              <a:rPr lang="en-US" sz="2400" dirty="0"/>
              <a:t>Enzyme deficiency results in hypoglycemia and acidosis. </a:t>
            </a:r>
          </a:p>
        </p:txBody>
      </p:sp>
    </p:spTree>
    <p:extLst>
      <p:ext uri="{BB962C8B-B14F-4D97-AF65-F5344CB8AC3E}">
        <p14:creationId xmlns:p14="http://schemas.microsoft.com/office/powerpoint/2010/main" val="2252823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391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u="sng" dirty="0">
                <a:solidFill>
                  <a:srgbClr val="002060"/>
                </a:solidFill>
              </a:rPr>
              <a:t>Fructose 1,6-bisphosphatase (</a:t>
            </a:r>
            <a:r>
              <a:rPr lang="en-US" sz="3200" b="1" u="sng" dirty="0" err="1">
                <a:solidFill>
                  <a:srgbClr val="002060"/>
                </a:solidFill>
              </a:rPr>
              <a:t>FBPase</a:t>
            </a:r>
            <a:r>
              <a:rPr lang="en-US" sz="3200" b="1" u="sng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620000" cy="5562600"/>
          </a:xfrm>
        </p:spPr>
        <p:txBody>
          <a:bodyPr>
            <a:normAutofit/>
          </a:bodyPr>
          <a:lstStyle/>
          <a:p>
            <a:r>
              <a:rPr lang="en-US" sz="2400" dirty="0"/>
              <a:t>Cytosolic enzyme in mammalian liver.</a:t>
            </a:r>
          </a:p>
          <a:p>
            <a:r>
              <a:rPr lang="en-US" sz="2400" dirty="0"/>
              <a:t>Catalyzes the conversion of Fructose-1,6-biphosphate to fructose 6-phosphate.</a:t>
            </a:r>
          </a:p>
          <a:p>
            <a:r>
              <a:rPr lang="en-US" sz="2400" dirty="0"/>
              <a:t>Rate-limiting step in gluconeogenesis pathway.</a:t>
            </a:r>
          </a:p>
          <a:p>
            <a:r>
              <a:rPr lang="en-US" sz="2400" dirty="0" err="1"/>
              <a:t>Allosterically</a:t>
            </a:r>
            <a:r>
              <a:rPr lang="en-US" sz="2400" dirty="0"/>
              <a:t> regulated by ATP, AMP, fructose-2,6-phosphate.</a:t>
            </a:r>
          </a:p>
          <a:p>
            <a:r>
              <a:rPr lang="en-US" sz="2400" dirty="0"/>
              <a:t>Covalently modified by protein kinase A.</a:t>
            </a:r>
          </a:p>
          <a:p>
            <a:r>
              <a:rPr lang="en-US" sz="2400" dirty="0"/>
              <a:t>Enzyme deficiency results in lactic acidosis and ketoacidosis.</a:t>
            </a:r>
          </a:p>
        </p:txBody>
      </p:sp>
    </p:spTree>
    <p:extLst>
      <p:ext uri="{BB962C8B-B14F-4D97-AF65-F5344CB8AC3E}">
        <p14:creationId xmlns:p14="http://schemas.microsoft.com/office/powerpoint/2010/main" val="3307149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7315200" cy="685800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002060"/>
                </a:solidFill>
              </a:rPr>
              <a:t>Glucose 6-phosphatase (G6Pase)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990600"/>
            <a:ext cx="7467600" cy="5715000"/>
          </a:xfrm>
        </p:spPr>
        <p:txBody>
          <a:bodyPr>
            <a:normAutofit/>
          </a:bodyPr>
          <a:lstStyle/>
          <a:p>
            <a:r>
              <a:rPr lang="en-US" sz="2400" dirty="0"/>
              <a:t>Found in endoplasmic reticulum of </a:t>
            </a:r>
            <a:r>
              <a:rPr lang="en-US" sz="2400" dirty="0" err="1"/>
              <a:t>gluconeogenetic</a:t>
            </a:r>
            <a:r>
              <a:rPr lang="en-US" sz="2400" dirty="0"/>
              <a:t> tissues.</a:t>
            </a:r>
          </a:p>
          <a:p>
            <a:r>
              <a:rPr lang="en-US" sz="2400" dirty="0"/>
              <a:t>Breaks down glucose-6-phosphate to form glucose. </a:t>
            </a:r>
          </a:p>
          <a:p>
            <a:r>
              <a:rPr lang="en-US" sz="2400" dirty="0"/>
              <a:t>Last step in the gluconeogenesis pathway</a:t>
            </a:r>
          </a:p>
          <a:p>
            <a:r>
              <a:rPr lang="en-US" sz="2400" dirty="0"/>
              <a:t>Glucose-6-phosphate is formed from fructose-6-phosphate.</a:t>
            </a:r>
          </a:p>
          <a:p>
            <a:r>
              <a:rPr lang="en-US" sz="2400" dirty="0"/>
              <a:t>Regulated by the concentration of glucose-6-phosphate.</a:t>
            </a:r>
          </a:p>
          <a:p>
            <a:r>
              <a:rPr lang="en-US" sz="2400" dirty="0"/>
              <a:t>G6Pase deficiency results in von </a:t>
            </a:r>
            <a:r>
              <a:rPr lang="en-US" sz="2400" dirty="0" err="1"/>
              <a:t>Gierke's</a:t>
            </a:r>
            <a:r>
              <a:rPr lang="en-US" sz="2400" dirty="0"/>
              <a:t> disease.</a:t>
            </a:r>
          </a:p>
        </p:txBody>
      </p:sp>
    </p:spTree>
    <p:extLst>
      <p:ext uri="{BB962C8B-B14F-4D97-AF65-F5344CB8AC3E}">
        <p14:creationId xmlns:p14="http://schemas.microsoft.com/office/powerpoint/2010/main" val="427126733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280</TotalTime>
  <Words>2460</Words>
  <Application>Microsoft Office PowerPoint</Application>
  <PresentationFormat>On-screen Show (4:3)</PresentationFormat>
  <Paragraphs>97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Wisp</vt:lpstr>
      <vt:lpstr>Enzymes in Gluconeogenesis that bypass Irreversible Glycolysis Reactions.</vt:lpstr>
      <vt:lpstr>Glycolysis Overview</vt:lpstr>
      <vt:lpstr>Irreversible reactions of glycolysis</vt:lpstr>
      <vt:lpstr>Gluconeogenesis Overview</vt:lpstr>
      <vt:lpstr>Bypass Reactions in Gluconeogenesis</vt:lpstr>
      <vt:lpstr>Pyruvate Carboxylase (PC)</vt:lpstr>
      <vt:lpstr>PEP Carboxykinase (PEPCK)</vt:lpstr>
      <vt:lpstr>Fructose 1,6-bisphosphatase (FBPase)</vt:lpstr>
      <vt:lpstr>Glucose 6-phosphatase (G6Pase)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Montella Silla</dc:creator>
  <cp:lastModifiedBy>Antony Ouma</cp:lastModifiedBy>
  <cp:revision>42</cp:revision>
  <dcterms:created xsi:type="dcterms:W3CDTF">2021-04-21T06:51:04Z</dcterms:created>
  <dcterms:modified xsi:type="dcterms:W3CDTF">2021-04-21T11:56:29Z</dcterms:modified>
</cp:coreProperties>
</file>